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59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CC3300"/>
    <a:srgbClr val="0099CC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15" y="6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30" cy="495029"/>
          </a:xfrm>
          <a:prstGeom prst="rect">
            <a:avLst/>
          </a:prstGeom>
        </p:spPr>
        <p:txBody>
          <a:bodyPr vert="horz" lIns="90773" tIns="45387" rIns="90773" bIns="4538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0" cy="495029"/>
          </a:xfrm>
          <a:prstGeom prst="rect">
            <a:avLst/>
          </a:prstGeom>
        </p:spPr>
        <p:txBody>
          <a:bodyPr vert="horz" lIns="90773" tIns="45387" rIns="90773" bIns="4538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3" tIns="45387" rIns="90773" bIns="453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59"/>
          </a:xfrm>
          <a:prstGeom prst="rect">
            <a:avLst/>
          </a:prstGeom>
        </p:spPr>
        <p:txBody>
          <a:bodyPr vert="horz" lIns="90773" tIns="45387" rIns="90773" bIns="4538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5028"/>
          </a:xfrm>
          <a:prstGeom prst="rect">
            <a:avLst/>
          </a:prstGeom>
        </p:spPr>
        <p:txBody>
          <a:bodyPr vert="horz" lIns="90773" tIns="45387" rIns="90773" bIns="4538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0" cy="495028"/>
          </a:xfrm>
          <a:prstGeom prst="rect">
            <a:avLst/>
          </a:prstGeom>
        </p:spPr>
        <p:txBody>
          <a:bodyPr vert="horz" lIns="90773" tIns="45387" rIns="90773" bIns="4538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emf"/><Relationship Id="rId18" Type="http://schemas.openxmlformats.org/officeDocument/2006/relationships/image" Target="../media/image12.png"/><Relationship Id="rId3" Type="http://schemas.openxmlformats.org/officeDocument/2006/relationships/image" Target="../media/image5.emf"/><Relationship Id="rId21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package" Target="../embeddings/Microsoft_Word___.docx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.png"/><Relationship Id="rId20" Type="http://schemas.openxmlformats.org/officeDocument/2006/relationships/image" Target="../media/image14.jp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24" Type="http://schemas.openxmlformats.org/officeDocument/2006/relationships/image" Target="../media/image18.png"/><Relationship Id="rId5" Type="http://schemas.openxmlformats.org/officeDocument/2006/relationships/image" Target="../media/image1.emf"/><Relationship Id="rId15" Type="http://schemas.openxmlformats.org/officeDocument/2006/relationships/image" Target="../media/image4.emf"/><Relationship Id="rId23" Type="http://schemas.openxmlformats.org/officeDocument/2006/relationships/image" Target="../media/image17.png"/><Relationship Id="rId10" Type="http://schemas.openxmlformats.org/officeDocument/2006/relationships/image" Target="../media/image2.emf"/><Relationship Id="rId19" Type="http://schemas.openxmlformats.org/officeDocument/2006/relationships/image" Target="../media/image13.jp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2.bin"/><Relationship Id="rId14" Type="http://schemas.openxmlformats.org/officeDocument/2006/relationships/oleObject" Target="../embeddings/oleObject3.bin"/><Relationship Id="rId2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064" y="5434325"/>
            <a:ext cx="5297590" cy="1250700"/>
          </a:xfrm>
          <a:prstGeom prst="rect">
            <a:avLst/>
          </a:prstGeom>
          <a:ln w="19050">
            <a:noFill/>
          </a:ln>
        </p:spPr>
      </p:pic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788340"/>
              </p:ext>
            </p:extLst>
          </p:nvPr>
        </p:nvGraphicFramePr>
        <p:xfrm>
          <a:off x="2124075" y="7153275"/>
          <a:ext cx="6972802" cy="3867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文書" r:id="rId4" imgW="3913785" imgH="2170109" progId="Word.Document.12">
                  <p:embed/>
                </p:oleObj>
              </mc:Choice>
              <mc:Fallback>
                <p:oleObj name="文書" r:id="rId4" imgW="3913785" imgH="2170109" progId="Word.Document.12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7153275"/>
                        <a:ext cx="6972802" cy="3867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C:\Users\DATACHECK\Desktop\Hoi thao phap luat\hoi thao phap lua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7773987" cy="3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TACHECK\Desktop\Hoi thao phap luat\nnnnnnnnnnnnn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346" y="8437927"/>
            <a:ext cx="8502463" cy="34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-254000" y="640539"/>
            <a:ext cx="1987550" cy="1403350"/>
            <a:chOff x="-254000" y="640539"/>
            <a:chExt cx="1987550" cy="1403350"/>
          </a:xfrm>
        </p:grpSpPr>
        <p:pic>
          <p:nvPicPr>
            <p:cNvPr id="1029" name="Picture 5" descr="C:\Users\DATACHECK\Desktop\Hoi thao phap luat\sdsdsa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000" y="640539"/>
              <a:ext cx="1987550" cy="140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円/楕円 4"/>
            <p:cNvSpPr/>
            <p:nvPr/>
          </p:nvSpPr>
          <p:spPr>
            <a:xfrm>
              <a:off x="366713" y="828675"/>
              <a:ext cx="1290637" cy="10287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無料</a:t>
              </a:r>
              <a:endParaRPr kumimoji="1"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186985"/>
              </p:ext>
            </p:extLst>
          </p:nvPr>
        </p:nvGraphicFramePr>
        <p:xfrm>
          <a:off x="1401763" y="3348038"/>
          <a:ext cx="6173890" cy="325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name="文書" r:id="rId9" imgW="3911983" imgH="2030183" progId="Word.Document.12">
                  <p:embed/>
                </p:oleObj>
              </mc:Choice>
              <mc:Fallback>
                <p:oleObj name="文書" r:id="rId9" imgW="3911983" imgH="2030183" progId="Word.Document.12">
                  <p:embed/>
                  <p:pic>
                    <p:nvPicPr>
                      <p:cNvPr id="0" name="オブジェクト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3348038"/>
                        <a:ext cx="6173890" cy="325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図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7" y="9082071"/>
            <a:ext cx="1065877" cy="1457609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2158680" y="6760113"/>
            <a:ext cx="5328378" cy="356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詳細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354528" y="5512893"/>
            <a:ext cx="1153145" cy="1011772"/>
            <a:chOff x="1387381" y="6029325"/>
            <a:chExt cx="1031969" cy="866775"/>
          </a:xfrm>
        </p:grpSpPr>
        <p:sp>
          <p:nvSpPr>
            <p:cNvPr id="16" name="円/楕円 15"/>
            <p:cNvSpPr/>
            <p:nvPr/>
          </p:nvSpPr>
          <p:spPr>
            <a:xfrm>
              <a:off x="1387381" y="6029325"/>
              <a:ext cx="1031969" cy="84772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aphicFrame>
          <p:nvGraphicFramePr>
            <p:cNvPr id="6" name="オブジェクト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7640838"/>
                </p:ext>
              </p:extLst>
            </p:nvPr>
          </p:nvGraphicFramePr>
          <p:xfrm>
            <a:off x="1447800" y="6105525"/>
            <a:ext cx="914400" cy="790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0" name="文書" r:id="rId12" imgW="660139" imgH="570921" progId="Word.Document.12">
                    <p:embed/>
                  </p:oleObj>
                </mc:Choice>
                <mc:Fallback>
                  <p:oleObj name="文書" r:id="rId12" imgW="660139" imgH="570921" progId="Word.Document.12">
                    <p:embed/>
                    <p:pic>
                      <p:nvPicPr>
                        <p:cNvPr id="0" name="オブジェクト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6105525"/>
                          <a:ext cx="914400" cy="790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グループ化 7"/>
          <p:cNvGrpSpPr/>
          <p:nvPr/>
        </p:nvGrpSpPr>
        <p:grpSpPr>
          <a:xfrm>
            <a:off x="98791" y="2174697"/>
            <a:ext cx="1270807" cy="5369922"/>
            <a:chOff x="317525" y="2104135"/>
            <a:chExt cx="1222099" cy="5369922"/>
          </a:xfrm>
        </p:grpSpPr>
        <p:sp>
          <p:nvSpPr>
            <p:cNvPr id="40" name="TextBox 39"/>
            <p:cNvSpPr txBox="1"/>
            <p:nvPr/>
          </p:nvSpPr>
          <p:spPr>
            <a:xfrm>
              <a:off x="317525" y="2104135"/>
              <a:ext cx="1065529" cy="486613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b="1" spc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弁護士による外国人向け</a:t>
              </a:r>
              <a:r>
                <a:rPr lang="ja-JP" altLang="en-US" sz="3200" b="1" spc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相談会</a:t>
              </a:r>
              <a:endParaRPr lang="ja-JP" altLang="en-US" sz="3200" b="1" spc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5" name="TextBox 39"/>
            <p:cNvSpPr txBox="1"/>
            <p:nvPr/>
          </p:nvSpPr>
          <p:spPr>
            <a:xfrm>
              <a:off x="1214046" y="2161463"/>
              <a:ext cx="325578" cy="531259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b="1" spc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べんご　し　　　　　　が</a:t>
              </a:r>
              <a:r>
                <a:rPr lang="ja-JP" altLang="en-US" sz="1000" b="1" spc="1050" dirty="0" err="1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い</a:t>
              </a:r>
              <a:r>
                <a:rPr lang="ja-JP" altLang="en-US" sz="1000" b="1" spc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こくじん</a:t>
              </a:r>
              <a:endParaRPr lang="ja-JP" altLang="en-US" sz="1000" b="1" spc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6" name="TextBox 39"/>
            <p:cNvSpPr txBox="1"/>
            <p:nvPr/>
          </p:nvSpPr>
          <p:spPr>
            <a:xfrm>
              <a:off x="731593" y="3124516"/>
              <a:ext cx="325578" cy="169324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b="1" spc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そうだんかい</a:t>
              </a:r>
              <a:endParaRPr lang="ja-JP" altLang="en-US" sz="1000" b="1" spc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7" name="TextBox 39"/>
            <p:cNvSpPr txBox="1"/>
            <p:nvPr/>
          </p:nvSpPr>
          <p:spPr>
            <a:xfrm>
              <a:off x="723954" y="2177391"/>
              <a:ext cx="325578" cy="304799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b="1" spc="10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む</a:t>
              </a:r>
              <a:endParaRPr lang="ja-JP" altLang="en-US" sz="1000" b="1" spc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696035"/>
              </p:ext>
            </p:extLst>
          </p:nvPr>
        </p:nvGraphicFramePr>
        <p:xfrm>
          <a:off x="1001017" y="9185289"/>
          <a:ext cx="6574636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name="文書" r:id="rId14" imgW="3913785" imgH="597832" progId="Word.Document.12">
                  <p:embed/>
                </p:oleObj>
              </mc:Choice>
              <mc:Fallback>
                <p:oleObj name="文書" r:id="rId14" imgW="3913785" imgH="597832" progId="Word.Document.12">
                  <p:embed/>
                  <p:pic>
                    <p:nvPicPr>
                      <p:cNvPr id="0" name="オブジェクト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017" y="9185289"/>
                        <a:ext cx="6574636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グループ化 3"/>
          <p:cNvGrpSpPr/>
          <p:nvPr/>
        </p:nvGrpSpPr>
        <p:grpSpPr>
          <a:xfrm>
            <a:off x="2174083" y="9868985"/>
            <a:ext cx="5297573" cy="759269"/>
            <a:chOff x="1916397" y="10702532"/>
            <a:chExt cx="5225790" cy="778346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1916397" y="10755206"/>
              <a:ext cx="5225790" cy="725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072-727-6912</a:t>
              </a:r>
              <a:r>
                <a:rPr lang="ja-JP" altLang="en-US" sz="2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r>
                <a:rPr lang="ja-JP" altLang="en-US" sz="2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lang="en-US" altLang="ja-JP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r"/>
              <a:r>
                <a:rPr lang="ja-JP" altLang="en-US" sz="2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</a:t>
              </a:r>
              <a:r>
                <a:rPr lang="en-US" altLang="ja-JP" sz="2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info@mafga.or.jp</a:t>
              </a:r>
              <a:endPara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pic>
          <p:nvPicPr>
            <p:cNvPr id="28" name="図 27" descr="F:\電話の受話器のアイコン素材 その2.png"/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2763" y="10702532"/>
              <a:ext cx="285327" cy="259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図 28" descr="F:\メールの無料アイコンその8.png"/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9382" y="11144768"/>
              <a:ext cx="177279" cy="24531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" name="図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960" y="1331885"/>
            <a:ext cx="1698298" cy="1437022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8" y="1933283"/>
            <a:ext cx="1552774" cy="140267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881" y="453927"/>
            <a:ext cx="1367775" cy="181668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50" y="1817301"/>
            <a:ext cx="1351916" cy="144204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51193" y="7284187"/>
            <a:ext cx="1670090" cy="17702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063" y="538358"/>
            <a:ext cx="1133389" cy="1504409"/>
          </a:xfrm>
          <a:prstGeom prst="rect">
            <a:avLst/>
          </a:prstGeom>
        </p:spPr>
      </p:pic>
      <p:sp>
        <p:nvSpPr>
          <p:cNvPr id="44" name="テキスト ボックス 2"/>
          <p:cNvSpPr txBox="1">
            <a:spLocks noChangeArrowheads="1"/>
          </p:cNvSpPr>
          <p:nvPr/>
        </p:nvSpPr>
        <p:spPr bwMode="auto">
          <a:xfrm>
            <a:off x="609283" y="868504"/>
            <a:ext cx="792480" cy="27432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　</a:t>
            </a:r>
            <a:r>
              <a:rPr lang="ja-JP" sz="800" b="1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むりょう</a:t>
            </a:r>
            <a:endParaRPr lang="ja-JP" sz="1050" b="1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22842" y="9939406"/>
            <a:ext cx="4423129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TACHECK\Desktop\Hoi thao phap luat\hoi thao phap lu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7773987" cy="3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DATACHECK\Desktop\Hoi thao phap luat\hoi thao phap lu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844" y="10515600"/>
            <a:ext cx="7773987" cy="3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正方形/長方形 53"/>
          <p:cNvSpPr/>
          <p:nvPr/>
        </p:nvSpPr>
        <p:spPr>
          <a:xfrm>
            <a:off x="359224" y="2760702"/>
            <a:ext cx="365023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일시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: 2021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년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월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24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일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일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) 13:00~16:00</a:t>
            </a:r>
          </a:p>
          <a:p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장소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: 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미노시립 다문화교류센터 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한큐 「키타센리」역에서 버스로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15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분</a:t>
            </a:r>
          </a:p>
          <a:p>
            <a:r>
              <a:rPr lang="ko-KR" altLang="en-US" sz="1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우편번호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562-0032  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미노시 오노하라 니시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5-2-36</a:t>
            </a:r>
          </a:p>
          <a:p>
            <a:r>
              <a:rPr lang="en-US" altLang="ko-KR" sz="1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※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사전신청 필수 </a:t>
            </a:r>
            <a:r>
              <a:rPr lang="ja-JP" altLang="en-US" sz="1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　（</a:t>
            </a:r>
            <a:r>
              <a:rPr lang="en-US" altLang="ko-KR" sz="1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Zoom 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온라인 상담 </a:t>
            </a:r>
            <a:r>
              <a:rPr lang="ko-KR" altLang="en-US" sz="1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가능</a:t>
            </a:r>
            <a:r>
              <a:rPr lang="en-US" altLang="ko-KR" sz="115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)</a:t>
            </a:r>
            <a:endParaRPr lang="en-US" altLang="ko-KR" sz="115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문의 ／신청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: (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공재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) 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미노시 국제교류협회 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(MAFGA)</a:t>
            </a:r>
          </a:p>
          <a:p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전화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: 072-727-6912      </a:t>
            </a:r>
            <a:r>
              <a:rPr lang="ko-KR" altLang="en-US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메일</a:t>
            </a:r>
            <a:r>
              <a:rPr lang="en-US" altLang="ko-KR" sz="115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: info@mafga.or.jp 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3855578" y="6656060"/>
            <a:ext cx="3621757" cy="171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Kailan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Enero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24, 2021 (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Linggo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) 13</a:t>
            </a:r>
            <a:r>
              <a:rPr lang="ja-JP" altLang="en-US" sz="1050" dirty="0">
                <a:latin typeface="Verdana" panose="020B0604030504040204" pitchFamily="34" charset="0"/>
                <a:cs typeface="Verdana" panose="020B0604030504040204" pitchFamily="34" charset="0"/>
              </a:rPr>
              <a:t>：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00</a:t>
            </a:r>
            <a:r>
              <a:rPr lang="ja-JP" altLang="en-US" sz="1050" dirty="0">
                <a:latin typeface="Verdana" panose="020B0604030504040204" pitchFamily="34" charset="0"/>
                <a:cs typeface="Verdana" panose="020B0604030504040204" pitchFamily="34" charset="0"/>
              </a:rPr>
              <a:t>～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16</a:t>
            </a:r>
            <a:r>
              <a:rPr lang="ja-JP" altLang="en-US" sz="1050" dirty="0">
                <a:latin typeface="Verdana" panose="020B0604030504040204" pitchFamily="34" charset="0"/>
                <a:cs typeface="Verdana" panose="020B0604030504040204" pitchFamily="34" charset="0"/>
              </a:rPr>
              <a:t>：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00</a:t>
            </a:r>
          </a:p>
          <a:p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Saan</a:t>
            </a:r>
            <a:r>
              <a:rPr lang="ja-JP" altLang="en-US" sz="1050" dirty="0">
                <a:latin typeface="Verdana" panose="020B0604030504040204" pitchFamily="34" charset="0"/>
                <a:cs typeface="Verdana" panose="020B0604030504040204" pitchFamily="34" charset="0"/>
              </a:rPr>
              <a:t>：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Minoh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Multicultural </a:t>
            </a:r>
            <a:r>
              <a:rPr lang="en-US" altLang="ja-JP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Center 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Mula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estasyon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ja-JP" sz="1050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ng 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Hankyu “Kita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Senri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” mag-bus 15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minuto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5-2-36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Onohara-nichi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Minoh-shi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562-0032</a:t>
            </a:r>
          </a:p>
          <a:p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※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Puwede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ring mag-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konsulta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Zoom (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kailangang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ja-JP" sz="1050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mag-</a:t>
            </a:r>
            <a:r>
              <a:rPr lang="en-US" altLang="ja-JP" sz="1050" dirty="0" err="1" smtClean="0">
                <a:latin typeface="Verdana" panose="020B0604030504040204" pitchFamily="34" charset="0"/>
                <a:cs typeface="Verdana" panose="020B0604030504040204" pitchFamily="34" charset="0"/>
              </a:rPr>
              <a:t>aplay</a:t>
            </a:r>
            <a:r>
              <a:rPr lang="en-US" altLang="ja-JP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rito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mga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katanungan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US" altLang="ja-JP" sz="1050" dirty="0" err="1">
                <a:latin typeface="Verdana" panose="020B0604030504040204" pitchFamily="34" charset="0"/>
                <a:cs typeface="Verdana" panose="020B0604030504040204" pitchFamily="34" charset="0"/>
              </a:rPr>
              <a:t>Aplikasyon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altLang="ja-JP" sz="1050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ja-JP" sz="1050" dirty="0" err="1" smtClean="0">
                <a:latin typeface="Verdana" panose="020B0604030504040204" pitchFamily="34" charset="0"/>
                <a:cs typeface="Verdana" panose="020B0604030504040204" pitchFamily="34" charset="0"/>
              </a:rPr>
              <a:t>Minoh</a:t>
            </a:r>
            <a:r>
              <a:rPr lang="en-US" altLang="ja-JP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>
                <a:latin typeface="Verdana" panose="020B0604030504040204" pitchFamily="34" charset="0"/>
                <a:cs typeface="Verdana" panose="020B0604030504040204" pitchFamily="34" charset="0"/>
              </a:rPr>
              <a:t>Association for Global Awareness MAFGA)</a:t>
            </a:r>
          </a:p>
          <a:p>
            <a:r>
              <a:rPr lang="en-US" altLang="ja-JP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Telepono:072-727-6912</a:t>
            </a:r>
            <a:r>
              <a:rPr lang="ja-JP" altLang="en-US" sz="1050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ja-JP" sz="1050" dirty="0" err="1" smtClean="0">
                <a:latin typeface="Verdana" panose="020B0604030504040204" pitchFamily="34" charset="0"/>
                <a:cs typeface="Verdana" panose="020B0604030504040204" pitchFamily="34" charset="0"/>
              </a:rPr>
              <a:t>E-mail:info@mafga.or.jp</a:t>
            </a:r>
            <a:endParaRPr lang="en-US" altLang="ja-JP" sz="105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endParaRPr lang="ja-JP" altLang="ja-JP" sz="1100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12900" y="8826805"/>
            <a:ext cx="357315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err="1"/>
              <a:t>Waktu</a:t>
            </a:r>
            <a:r>
              <a:rPr lang="en-US" altLang="ja-JP" sz="1200" dirty="0"/>
              <a:t>: </a:t>
            </a:r>
            <a:r>
              <a:rPr lang="en-US" altLang="ja-JP" sz="1200" dirty="0" err="1"/>
              <a:t>Minggu</a:t>
            </a:r>
            <a:r>
              <a:rPr lang="en-US" altLang="ja-JP" sz="1200" dirty="0"/>
              <a:t>, 24 </a:t>
            </a:r>
            <a:r>
              <a:rPr lang="en-US" altLang="ja-JP" sz="1200" dirty="0" err="1"/>
              <a:t>Januari</a:t>
            </a:r>
            <a:r>
              <a:rPr lang="en-US" altLang="ja-JP" sz="1200" dirty="0"/>
              <a:t> 2021, 13:00-16:00</a:t>
            </a:r>
          </a:p>
          <a:p>
            <a:r>
              <a:rPr lang="en-US" altLang="ja-JP" sz="1200" dirty="0" err="1"/>
              <a:t>Tempat</a:t>
            </a:r>
            <a:r>
              <a:rPr lang="en-US" altLang="ja-JP" sz="1200" dirty="0"/>
              <a:t>: </a:t>
            </a:r>
            <a:r>
              <a:rPr lang="en-US" altLang="ja-JP" sz="1200" dirty="0" err="1"/>
              <a:t>Minoh</a:t>
            </a:r>
            <a:r>
              <a:rPr lang="en-US" altLang="ja-JP" sz="1200" dirty="0"/>
              <a:t> Multicultural Center (15 </a:t>
            </a:r>
            <a:r>
              <a:rPr lang="en-US" altLang="ja-JP" sz="1200" dirty="0" err="1"/>
              <a:t>menit</a:t>
            </a:r>
            <a:r>
              <a:rPr lang="en-US" altLang="ja-JP" sz="1200" dirty="0"/>
              <a:t> bus </a:t>
            </a:r>
            <a:endParaRPr lang="en-US" altLang="ja-JP" sz="1200" dirty="0" smtClean="0"/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           </a:t>
            </a:r>
            <a:r>
              <a:rPr lang="en-US" altLang="ja-JP" sz="1200" dirty="0" err="1" smtClean="0"/>
              <a:t>dari</a:t>
            </a:r>
            <a:r>
              <a:rPr lang="en-US" altLang="ja-JP" sz="1200" dirty="0" smtClean="0"/>
              <a:t> </a:t>
            </a:r>
            <a:r>
              <a:rPr lang="en-US" altLang="ja-JP" sz="1200" dirty="0" err="1"/>
              <a:t>Stasiun</a:t>
            </a:r>
            <a:r>
              <a:rPr lang="en-US" altLang="ja-JP" sz="1200" dirty="0"/>
              <a:t> </a:t>
            </a:r>
            <a:r>
              <a:rPr lang="en-US" altLang="ja-JP" sz="1200" dirty="0" err="1"/>
              <a:t>Haknyu</a:t>
            </a:r>
            <a:r>
              <a:rPr lang="en-US" altLang="ja-JP" sz="1200" dirty="0"/>
              <a:t> Kita </a:t>
            </a:r>
            <a:r>
              <a:rPr lang="en-US" altLang="ja-JP" sz="1200" dirty="0" err="1"/>
              <a:t>Senri</a:t>
            </a:r>
            <a:r>
              <a:rPr lang="en-US" altLang="ja-JP" sz="1200" dirty="0"/>
              <a:t>)</a:t>
            </a:r>
          </a:p>
          <a:p>
            <a:r>
              <a:rPr lang="en-US" altLang="ja-JP" sz="1200" dirty="0"/>
              <a:t>                〒562-0032 </a:t>
            </a:r>
            <a:r>
              <a:rPr lang="en-US" altLang="ja-JP" sz="1200" dirty="0" err="1"/>
              <a:t>Onoharanishi</a:t>
            </a:r>
            <a:r>
              <a:rPr lang="en-US" altLang="ja-JP" sz="1200" dirty="0"/>
              <a:t> 5-2-36, </a:t>
            </a:r>
            <a:r>
              <a:rPr lang="en-US" altLang="ja-JP" sz="1200" dirty="0" err="1" smtClean="0"/>
              <a:t>Minoh</a:t>
            </a:r>
            <a:endParaRPr lang="en-US" altLang="ja-JP" sz="1200" dirty="0" smtClean="0"/>
          </a:p>
          <a:p>
            <a:r>
              <a:rPr lang="en-US" altLang="ja-JP" sz="1200" dirty="0" err="1" smtClean="0"/>
              <a:t>Pendaftaran</a:t>
            </a:r>
            <a:r>
              <a:rPr lang="en-US" altLang="ja-JP" sz="1200" dirty="0" smtClean="0"/>
              <a:t>: </a:t>
            </a:r>
            <a:r>
              <a:rPr lang="en-US" altLang="ja-JP" sz="1200" dirty="0" err="1" smtClean="0"/>
              <a:t>Minoh</a:t>
            </a:r>
            <a:r>
              <a:rPr lang="en-US" altLang="ja-JP" sz="1200" dirty="0" smtClean="0"/>
              <a:t> Association For Global Awareness</a:t>
            </a:r>
          </a:p>
          <a:p>
            <a:r>
              <a:rPr lang="en-US" altLang="ja-JP" sz="1200" dirty="0" smtClean="0"/>
              <a:t>                          </a:t>
            </a:r>
            <a:r>
              <a:rPr lang="en-US" altLang="ja-JP" sz="1200" dirty="0"/>
              <a:t>(MAFGA)</a:t>
            </a:r>
          </a:p>
          <a:p>
            <a:r>
              <a:rPr lang="en-US" altLang="ja-JP" sz="1200" dirty="0" err="1"/>
              <a:t>Telp</a:t>
            </a:r>
            <a:r>
              <a:rPr lang="en-US" altLang="ja-JP" sz="1200" dirty="0"/>
              <a:t>: </a:t>
            </a:r>
            <a:r>
              <a:rPr lang="en-US" altLang="ja-JP" sz="1200" dirty="0" smtClean="0"/>
              <a:t>072-727-6912    E-mail</a:t>
            </a:r>
            <a:r>
              <a:rPr lang="en-US" altLang="ja-JP" sz="1200" dirty="0"/>
              <a:t>: info@mafga.or.jp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323959" y="507799"/>
            <a:ext cx="3520551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347345" y="2495300"/>
            <a:ext cx="3497861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347345" y="4484120"/>
            <a:ext cx="3490241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359224" y="6499585"/>
            <a:ext cx="3477056" cy="191923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353539" y="8561845"/>
            <a:ext cx="3472565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3903325" y="8567560"/>
            <a:ext cx="3478068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3926698" y="6507432"/>
            <a:ext cx="3454694" cy="191923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3920947" y="2495300"/>
            <a:ext cx="3460445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3919917" y="507799"/>
            <a:ext cx="3461475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428271" y="623069"/>
            <a:ext cx="34893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Date: Sunday, January </a:t>
            </a:r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24, 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2021 1:00PM-4:00PM </a:t>
            </a:r>
          </a:p>
          <a:p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Place: </a:t>
            </a:r>
            <a:r>
              <a:rPr lang="en-US" altLang="ja-JP" sz="1200" dirty="0" err="1">
                <a:ea typeface="Tahoma" panose="020B0604030504040204" pitchFamily="34" charset="0"/>
                <a:cs typeface="Tahoma" panose="020B0604030504040204" pitchFamily="34" charset="0"/>
              </a:rPr>
              <a:t>Minoh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 Multicultural Center (15 min. by </a:t>
            </a:r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bus</a:t>
            </a:r>
          </a:p>
          <a:p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            from 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Kita-</a:t>
            </a:r>
            <a:r>
              <a:rPr lang="en-US" altLang="ja-JP" sz="1200" dirty="0" err="1">
                <a:ea typeface="Tahoma" panose="020B0604030504040204" pitchFamily="34" charset="0"/>
                <a:cs typeface="Tahoma" panose="020B0604030504040204" pitchFamily="34" charset="0"/>
              </a:rPr>
              <a:t>Senri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 station on the Hankyu-Line)</a:t>
            </a:r>
          </a:p>
          <a:p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            5-2-36 </a:t>
            </a:r>
            <a:r>
              <a:rPr lang="en-US" altLang="ja-JP" sz="1200" dirty="0" err="1">
                <a:ea typeface="Tahoma" panose="020B0604030504040204" pitchFamily="34" charset="0"/>
                <a:cs typeface="Tahoma" panose="020B0604030504040204" pitchFamily="34" charset="0"/>
              </a:rPr>
              <a:t>Onohara-nishi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ja-JP" sz="1200" dirty="0" err="1">
                <a:ea typeface="Tahoma" panose="020B0604030504040204" pitchFamily="34" charset="0"/>
                <a:cs typeface="Tahoma" panose="020B0604030504040204" pitchFamily="34" charset="0"/>
              </a:rPr>
              <a:t>Minoh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ja-JP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Zip 562-0032</a:t>
            </a:r>
          </a:p>
          <a:p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*Appointment </a:t>
            </a:r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required</a:t>
            </a:r>
            <a:r>
              <a:rPr lang="ja-JP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　（</a:t>
            </a:r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ZOOM 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available)</a:t>
            </a:r>
            <a:endParaRPr lang="en-US" altLang="ja-JP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Appointment/Inquiry 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ja-JP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endParaRPr lang="en-US" altLang="ja-JP" sz="1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sz="1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Minoh</a:t>
            </a:r>
            <a:r>
              <a:rPr lang="en-US" altLang="ja-JP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Association For Global Awareness(MAFGA)</a:t>
            </a:r>
          </a:p>
          <a:p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TEL 072-727-6912</a:t>
            </a:r>
            <a:r>
              <a:rPr lang="ja-JP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　 </a:t>
            </a:r>
            <a:r>
              <a:rPr lang="en-US" altLang="ja-JP" sz="1200" dirty="0">
                <a:ea typeface="Tahoma" panose="020B0604030504040204" pitchFamily="34" charset="0"/>
                <a:cs typeface="Tahoma" panose="020B0604030504040204" pitchFamily="34" charset="0"/>
              </a:rPr>
              <a:t>E-mail info@mafga.or.jp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918863" y="770055"/>
            <a:ext cx="3650358" cy="13311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时间：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2021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日（星期天）下午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点到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点</a:t>
            </a:r>
          </a:p>
          <a:p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地点：箕面市立多文化交流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中心</a:t>
            </a:r>
            <a:endParaRPr lang="en-US" altLang="zh-CN" sz="115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  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从阪急“北千里”车站乘公共汽车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分钟）</a:t>
            </a:r>
          </a:p>
          <a:p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       邮编  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562-0032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箕面市小野原西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5-2-36</a:t>
            </a:r>
          </a:p>
          <a:p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※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必须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要事先预约</a:t>
            </a:r>
            <a:r>
              <a:rPr lang="ja-JP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也可以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用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Zoom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视频咨询</a:t>
            </a:r>
            <a:r>
              <a:rPr lang="ja-JP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zh-CN" altLang="en-US" sz="115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咨询及报名：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公财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箕面市国际交流协会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1150" dirty="0">
                <a:latin typeface="SimSun" panose="02010600030101010101" pitchFamily="2" charset="-122"/>
                <a:ea typeface="SimSun" panose="02010600030101010101" pitchFamily="2" charset="-122"/>
              </a:rPr>
              <a:t>MAFGA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电话 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072-727-6912  </a:t>
            </a:r>
            <a:r>
              <a:rPr lang="zh-CN" altLang="en-US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邮箱地</a:t>
            </a:r>
            <a:r>
              <a:rPr lang="zh-CN" altLang="en-US" sz="1150" dirty="0">
                <a:latin typeface="SimSun" panose="02010600030101010101" pitchFamily="2" charset="-122"/>
                <a:ea typeface="SimSun" panose="02010600030101010101" pitchFamily="2" charset="-122"/>
              </a:rPr>
              <a:t>址 </a:t>
            </a:r>
            <a:r>
              <a:rPr lang="en-US" altLang="zh-CN" sz="1150" dirty="0" smtClean="0">
                <a:latin typeface="SimSun" panose="02010600030101010101" pitchFamily="2" charset="-122"/>
                <a:ea typeface="SimSun" panose="02010600030101010101" pitchFamily="2" charset="-122"/>
              </a:rPr>
              <a:t>info@mafga.or.jp</a:t>
            </a:r>
            <a:endParaRPr lang="en-US" altLang="zh-CN" sz="115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993872" y="2450149"/>
            <a:ext cx="3416608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en-US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 – 16 00 น.  วันที่ 24 เดือน</a:t>
            </a:r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มกราคม</a:t>
            </a:r>
            <a:endParaRPr lang="en-US" altLang="ja-JP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(วันอาทิตย์) ค.ศ. 2021 </a:t>
            </a:r>
          </a:p>
          <a:p>
            <a:pPr fontAlgn="base"/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สถานที่</a:t>
            </a:r>
            <a:r>
              <a:rPr lang="en-US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</a:t>
            </a:r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การแลกเปลี่ยนวัฒนธรรมนานาชาติ อำเภอมิโน (“ตะบุนกะโคริวเซ็นตา”)</a:t>
            </a:r>
          </a:p>
          <a:p>
            <a:pPr fontAlgn="base"/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(นั่งรถเมล์ 15 นาที จากสถานีรถไฟ “กิตะเซ็นริ” สายฮันคิว)</a:t>
            </a:r>
          </a:p>
          <a:p>
            <a:pPr fontAlgn="base"/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5-2-36 โอโนฮะระ-นิชิ อำเภอมิโน  562-0032</a:t>
            </a:r>
          </a:p>
          <a:p>
            <a:pPr fontAlgn="base"/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*มีบริการให้การปรึกษาผ่าน </a:t>
            </a:r>
            <a:r>
              <a:rPr lang="en-US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(</a:t>
            </a:r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ต้องติดต่อไว้ก่อน)</a:t>
            </a:r>
          </a:p>
          <a:p>
            <a:pPr fontAlgn="base"/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ติดต่อ</a:t>
            </a:r>
            <a:r>
              <a:rPr lang="en-US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สมาคม</a:t>
            </a:r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การสังสรรค์นานาชาติ อำเภอมิโน (</a:t>
            </a:r>
            <a:r>
              <a:rPr lang="en-US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MAFGA)</a:t>
            </a:r>
          </a:p>
          <a:p>
            <a:pPr fontAlgn="base"/>
            <a:r>
              <a:rPr lang="th-TH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โทร </a:t>
            </a:r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072-727-6912</a:t>
            </a:r>
            <a:r>
              <a:rPr lang="en-US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altLang="ja-JP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อีเมล </a:t>
            </a:r>
            <a:r>
              <a:rPr lang="en-US" altLang="ja-JP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info@mafga.or.jp</a:t>
            </a:r>
          </a:p>
          <a:p>
            <a:pPr fontAlgn="base"/>
            <a:endParaRPr lang="ja-JP" altLang="ja-JP" sz="1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38607" y="4587939"/>
            <a:ext cx="361349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Thời gian: Ngày 24/1/2021 (Chủ nhật) 13:00 – 16:00</a:t>
            </a:r>
          </a:p>
          <a:p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Địa </a:t>
            </a:r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điểm: Trung tâm giao lưu đa văn hóa thành </a:t>
            </a:r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phố</a:t>
            </a:r>
            <a:endParaRPr lang="en-US" altLang="ja-JP" sz="115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Minou (Đi xe buýt 15 phút từ ga Hankyu [Kita-senri])</a:t>
            </a:r>
          </a:p>
          <a:p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 bưu điện: 562-0032, Minou shi, onohara-nishi 5-2-36</a:t>
            </a:r>
          </a:p>
          <a:p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※Có thể tư vấn thông qua phần mềm </a:t>
            </a:r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Zoom</a:t>
            </a:r>
            <a:endParaRPr lang="en-US" altLang="ja-JP" sz="115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(Vui lòng đăng ký trước).</a:t>
            </a:r>
          </a:p>
          <a:p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Liên hệ/Đăng ký: (Công đoàn) Hiệp hội giao lưu </a:t>
            </a:r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quốc</a:t>
            </a:r>
            <a:endParaRPr lang="en-US" altLang="ja-JP" sz="115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tế thành phố Minou (MAFGA)</a:t>
            </a:r>
          </a:p>
          <a:p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 điện thoại: 072-727-6912 </a:t>
            </a:r>
            <a:r>
              <a:rPr lang="pt-BR" altLang="ja-JP" sz="12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E-mail:</a:t>
            </a:r>
            <a:r>
              <a:rPr lang="vi-VN" altLang="ja-JP" sz="11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altLang="ja-JP" sz="11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info@mafga.or.jp</a:t>
            </a:r>
          </a:p>
          <a:p>
            <a:endParaRPr lang="ja-JP" altLang="ja-JP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005132" y="4596362"/>
            <a:ext cx="34764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ja-JP" sz="1100" dirty="0" err="1">
                <a:latin typeface="Segoe UI Light" panose="020B0502040204020203" pitchFamily="34" charset="0"/>
              </a:rPr>
              <a:t>Fecha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>
                <a:latin typeface="Segoe UI Light" panose="020B0502040204020203" pitchFamily="34" charset="0"/>
              </a:rPr>
              <a:t>Lunes 24 de </a:t>
            </a:r>
            <a:r>
              <a:rPr lang="en-US" altLang="ja-JP" sz="1100" dirty="0" err="1">
                <a:latin typeface="Segoe UI Light" panose="020B0502040204020203" pitchFamily="34" charset="0"/>
              </a:rPr>
              <a:t>enero</a:t>
            </a:r>
            <a:r>
              <a:rPr lang="en-US" altLang="ja-JP" sz="1100" dirty="0">
                <a:latin typeface="Segoe UI Light" panose="020B0502040204020203" pitchFamily="34" charset="0"/>
              </a:rPr>
              <a:t> de 2021 de 13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>
                <a:latin typeface="Segoe UI Light" panose="020B0502040204020203" pitchFamily="34" charset="0"/>
              </a:rPr>
              <a:t>00 a 16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>
                <a:latin typeface="Segoe UI Light" panose="020B0502040204020203" pitchFamily="34" charset="0"/>
              </a:rPr>
              <a:t>00 hrs.</a:t>
            </a:r>
          </a:p>
          <a:p>
            <a:pPr fontAlgn="base"/>
            <a:r>
              <a:rPr lang="en-US" altLang="ja-JP" sz="1100" dirty="0">
                <a:latin typeface="Segoe UI Light" panose="020B0502040204020203" pitchFamily="34" charset="0"/>
              </a:rPr>
              <a:t>Lugar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>
                <a:latin typeface="Segoe UI Light" panose="020B0502040204020203" pitchFamily="34" charset="0"/>
              </a:rPr>
              <a:t>Centro Municipal de </a:t>
            </a:r>
            <a:r>
              <a:rPr lang="en-US" altLang="ja-JP" sz="1100" dirty="0" err="1">
                <a:latin typeface="Segoe UI Light" panose="020B0502040204020203" pitchFamily="34" charset="0"/>
              </a:rPr>
              <a:t>Intercambio</a:t>
            </a:r>
            <a:r>
              <a:rPr lang="en-US" altLang="ja-JP" sz="1100" dirty="0">
                <a:latin typeface="Segoe UI Light" panose="020B0502040204020203" pitchFamily="34" charset="0"/>
              </a:rPr>
              <a:t> Multicultural de </a:t>
            </a:r>
            <a:endParaRPr lang="en-US" altLang="ja-JP" sz="1100" dirty="0" smtClean="0">
              <a:latin typeface="Segoe UI Light" panose="020B0502040204020203" pitchFamily="34" charset="0"/>
            </a:endParaRPr>
          </a:p>
          <a:p>
            <a:pPr fontAlgn="base"/>
            <a:r>
              <a:rPr lang="en-US" altLang="ja-JP" sz="1100" dirty="0" err="1" smtClean="0">
                <a:latin typeface="Segoe UI Light" panose="020B0502040204020203" pitchFamily="34" charset="0"/>
              </a:rPr>
              <a:t>Minoh</a:t>
            </a:r>
            <a:r>
              <a:rPr lang="en-US" altLang="ja-JP" sz="1100" dirty="0" smtClean="0">
                <a:latin typeface="Segoe UI Light" panose="020B0502040204020203" pitchFamily="34" charset="0"/>
              </a:rPr>
              <a:t> </a:t>
            </a:r>
            <a:r>
              <a:rPr lang="en-US" altLang="ja-JP" sz="1100" dirty="0">
                <a:latin typeface="Segoe UI Light" panose="020B0502040204020203" pitchFamily="34" charset="0"/>
              </a:rPr>
              <a:t>(Hankyu "Kita </a:t>
            </a:r>
            <a:r>
              <a:rPr lang="en-US" altLang="ja-JP" sz="1100" dirty="0" err="1">
                <a:latin typeface="Segoe UI Light" panose="020B0502040204020203" pitchFamily="34" charset="0"/>
              </a:rPr>
              <a:t>Senri</a:t>
            </a:r>
            <a:r>
              <a:rPr lang="en-US" altLang="ja-JP" sz="1100" dirty="0">
                <a:latin typeface="Segoe UI Light" panose="020B0502040204020203" pitchFamily="34" charset="0"/>
              </a:rPr>
              <a:t>") </a:t>
            </a:r>
            <a:endParaRPr lang="en-US" altLang="ja-JP" sz="1100" dirty="0" smtClean="0">
              <a:latin typeface="Segoe UI Light" panose="020B0502040204020203" pitchFamily="34" charset="0"/>
            </a:endParaRPr>
          </a:p>
          <a:p>
            <a:pPr fontAlgn="base"/>
            <a:r>
              <a:rPr lang="en-US" altLang="ja-JP" sz="1100" dirty="0" smtClean="0">
                <a:latin typeface="Segoe UI Light" panose="020B0502040204020203" pitchFamily="34" charset="0"/>
              </a:rPr>
              <a:t>a </a:t>
            </a:r>
            <a:r>
              <a:rPr lang="en-US" altLang="ja-JP" sz="1100" dirty="0">
                <a:latin typeface="Segoe UI Light" panose="020B0502040204020203" pitchFamily="34" charset="0"/>
              </a:rPr>
              <a:t>15 </a:t>
            </a:r>
            <a:r>
              <a:rPr lang="en-US" altLang="ja-JP" sz="1100" dirty="0" err="1">
                <a:latin typeface="Segoe UI Light" panose="020B0502040204020203" pitchFamily="34" charset="0"/>
              </a:rPr>
              <a:t>minutos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en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autobús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desde</a:t>
            </a:r>
            <a:r>
              <a:rPr lang="en-US" altLang="ja-JP" sz="1100" dirty="0">
                <a:latin typeface="Segoe UI Light" panose="020B0502040204020203" pitchFamily="34" charset="0"/>
              </a:rPr>
              <a:t> la </a:t>
            </a:r>
            <a:r>
              <a:rPr lang="en-US" altLang="ja-JP" sz="1100" dirty="0" err="1">
                <a:latin typeface="Segoe UI Light" panose="020B0502040204020203" pitchFamily="34" charset="0"/>
              </a:rPr>
              <a:t>estación</a:t>
            </a:r>
            <a:r>
              <a:rPr lang="en-US" altLang="ja-JP" sz="1100" dirty="0">
                <a:latin typeface="Segoe UI Light" panose="020B0502040204020203" pitchFamily="34" charset="0"/>
              </a:rPr>
              <a:t>.</a:t>
            </a:r>
          </a:p>
          <a:p>
            <a:pPr fontAlgn="base"/>
            <a:r>
              <a:rPr lang="en-US" altLang="ja-JP" sz="1100" dirty="0" err="1">
                <a:latin typeface="Segoe UI Light" panose="020B0502040204020203" pitchFamily="34" charset="0"/>
              </a:rPr>
              <a:t>Minoh-shi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Onohara</a:t>
            </a:r>
            <a:r>
              <a:rPr lang="en-US" altLang="ja-JP" sz="1100" dirty="0">
                <a:latin typeface="Segoe UI Light" panose="020B0502040204020203" pitchFamily="34" charset="0"/>
              </a:rPr>
              <a:t> Nishi 5-2-36 C.P. 562-0032</a:t>
            </a:r>
          </a:p>
          <a:p>
            <a:pPr fontAlgn="base"/>
            <a:r>
              <a:rPr lang="en-US" altLang="ja-JP" sz="1100" dirty="0">
                <a:latin typeface="Segoe UI Light" panose="020B0502040204020203" pitchFamily="34" charset="0"/>
              </a:rPr>
              <a:t>※</a:t>
            </a:r>
            <a:r>
              <a:rPr lang="en-US" altLang="ja-JP" sz="1100" dirty="0" err="1">
                <a:latin typeface="Segoe UI Light" panose="020B0502040204020203" pitchFamily="34" charset="0"/>
              </a:rPr>
              <a:t>También</a:t>
            </a:r>
            <a:r>
              <a:rPr lang="en-US" altLang="ja-JP" sz="1100" dirty="0">
                <a:latin typeface="Segoe UI Light" panose="020B0502040204020203" pitchFamily="34" charset="0"/>
              </a:rPr>
              <a:t> se </a:t>
            </a:r>
            <a:r>
              <a:rPr lang="en-US" altLang="ja-JP" sz="1100" dirty="0" err="1">
                <a:latin typeface="Segoe UI Light" panose="020B0502040204020203" pitchFamily="34" charset="0"/>
              </a:rPr>
              <a:t>puede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consultar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vía</a:t>
            </a:r>
            <a:r>
              <a:rPr lang="en-US" altLang="ja-JP" sz="1100" dirty="0">
                <a:latin typeface="Segoe UI Light" panose="020B0502040204020203" pitchFamily="34" charset="0"/>
              </a:rPr>
              <a:t> Zoom (</a:t>
            </a:r>
            <a:r>
              <a:rPr lang="en-US" altLang="ja-JP" sz="1100" dirty="0" err="1">
                <a:latin typeface="Segoe UI Light" panose="020B0502040204020203" pitchFamily="34" charset="0"/>
              </a:rPr>
              <a:t>Asegúrese</a:t>
            </a:r>
            <a:r>
              <a:rPr lang="en-US" altLang="ja-JP" sz="1100" dirty="0">
                <a:latin typeface="Segoe UI Light" panose="020B0502040204020203" pitchFamily="34" charset="0"/>
              </a:rPr>
              <a:t> de </a:t>
            </a:r>
            <a:endParaRPr lang="en-US" altLang="ja-JP" sz="1100" dirty="0" smtClean="0">
              <a:latin typeface="Segoe UI Light" panose="020B0502040204020203" pitchFamily="34" charset="0"/>
            </a:endParaRPr>
          </a:p>
          <a:p>
            <a:pPr fontAlgn="base"/>
            <a:r>
              <a:rPr lang="en-US" altLang="ja-JP" sz="1100" dirty="0" err="1" smtClean="0">
                <a:latin typeface="Segoe UI Light" panose="020B0502040204020203" pitchFamily="34" charset="0"/>
              </a:rPr>
              <a:t>registrarse</a:t>
            </a:r>
            <a:r>
              <a:rPr lang="en-US" altLang="ja-JP" sz="1100" dirty="0" smtClean="0">
                <a:latin typeface="Segoe UI Light" panose="020B0502040204020203" pitchFamily="34" charset="0"/>
              </a:rPr>
              <a:t> </a:t>
            </a:r>
            <a:r>
              <a:rPr lang="en-US" altLang="ja-JP" sz="1100" dirty="0">
                <a:latin typeface="Segoe UI Light" panose="020B0502040204020203" pitchFamily="34" charset="0"/>
              </a:rPr>
              <a:t>con </a:t>
            </a:r>
            <a:r>
              <a:rPr lang="en-US" altLang="ja-JP" sz="1100" dirty="0" err="1">
                <a:latin typeface="Segoe UI Light" panose="020B0502040204020203" pitchFamily="34" charset="0"/>
              </a:rPr>
              <a:t>anticipación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por</a:t>
            </a:r>
            <a:r>
              <a:rPr lang="en-US" altLang="ja-JP" sz="1100" dirty="0">
                <a:latin typeface="Segoe UI Light" panose="020B0502040204020203" pitchFamily="34" charset="0"/>
              </a:rPr>
              <a:t> favor).</a:t>
            </a:r>
          </a:p>
          <a:p>
            <a:pPr fontAlgn="base"/>
            <a:r>
              <a:rPr lang="en-US" altLang="ja-JP" sz="1100" dirty="0" err="1">
                <a:latin typeface="Segoe UI Light" panose="020B0502040204020203" pitchFamily="34" charset="0"/>
              </a:rPr>
              <a:t>Informes</a:t>
            </a:r>
            <a:r>
              <a:rPr lang="en-US" altLang="ja-JP" sz="1100" dirty="0">
                <a:latin typeface="Segoe UI Light" panose="020B0502040204020203" pitchFamily="34" charset="0"/>
              </a:rPr>
              <a:t>/</a:t>
            </a:r>
            <a:r>
              <a:rPr lang="en-US" altLang="ja-JP" sz="1100" dirty="0" err="1">
                <a:latin typeface="Segoe UI Light" panose="020B0502040204020203" pitchFamily="34" charset="0"/>
              </a:rPr>
              <a:t>Registro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>
                <a:latin typeface="Segoe UI Light" panose="020B0502040204020203" pitchFamily="34" charset="0"/>
              </a:rPr>
              <a:t>(</a:t>
            </a:r>
            <a:r>
              <a:rPr lang="en-US" altLang="ja-JP" sz="1100" dirty="0" err="1">
                <a:latin typeface="Segoe UI Light" panose="020B0502040204020203" pitchFamily="34" charset="0"/>
              </a:rPr>
              <a:t>Asociación</a:t>
            </a:r>
            <a:r>
              <a:rPr lang="en-US" altLang="ja-JP" sz="1100" dirty="0">
                <a:latin typeface="Segoe UI Light" panose="020B0502040204020203" pitchFamily="34" charset="0"/>
              </a:rPr>
              <a:t> de </a:t>
            </a:r>
            <a:r>
              <a:rPr lang="en-US" altLang="ja-JP" sz="1100" dirty="0" err="1">
                <a:latin typeface="Segoe UI Light" panose="020B0502040204020203" pitchFamily="34" charset="0"/>
              </a:rPr>
              <a:t>interés</a:t>
            </a:r>
            <a:r>
              <a:rPr lang="en-US" altLang="ja-JP" sz="1100" dirty="0">
                <a:latin typeface="Segoe UI Light" panose="020B0502040204020203" pitchFamily="34" charset="0"/>
              </a:rPr>
              <a:t> </a:t>
            </a:r>
            <a:r>
              <a:rPr lang="en-US" altLang="ja-JP" sz="1100" dirty="0" err="1">
                <a:latin typeface="Segoe UI Light" panose="020B0502040204020203" pitchFamily="34" charset="0"/>
              </a:rPr>
              <a:t>público</a:t>
            </a:r>
            <a:r>
              <a:rPr lang="en-US" altLang="ja-JP" sz="1100" dirty="0">
                <a:latin typeface="Segoe UI Light" panose="020B0502040204020203" pitchFamily="34" charset="0"/>
              </a:rPr>
              <a:t>) </a:t>
            </a:r>
            <a:endParaRPr lang="en-US" altLang="ja-JP" sz="1100" dirty="0" smtClean="0">
              <a:latin typeface="Segoe UI Light" panose="020B0502040204020203" pitchFamily="34" charset="0"/>
            </a:endParaRPr>
          </a:p>
          <a:p>
            <a:pPr fontAlgn="base"/>
            <a:r>
              <a:rPr lang="en-US" altLang="ja-JP" sz="1100" dirty="0" err="1" smtClean="0">
                <a:latin typeface="Segoe UI Light" panose="020B0502040204020203" pitchFamily="34" charset="0"/>
              </a:rPr>
              <a:t>Minoh</a:t>
            </a:r>
            <a:r>
              <a:rPr lang="en-US" altLang="ja-JP" sz="1100" dirty="0" smtClean="0">
                <a:latin typeface="Segoe UI Light" panose="020B0502040204020203" pitchFamily="34" charset="0"/>
              </a:rPr>
              <a:t> </a:t>
            </a:r>
            <a:r>
              <a:rPr lang="en-US" altLang="ja-JP" sz="1100" dirty="0">
                <a:latin typeface="Segoe UI Light" panose="020B0502040204020203" pitchFamily="34" charset="0"/>
              </a:rPr>
              <a:t>Association for Global Awareness (MAFGA) .</a:t>
            </a:r>
          </a:p>
          <a:p>
            <a:pPr fontAlgn="base"/>
            <a:r>
              <a:rPr lang="en-US" altLang="ja-JP" sz="1100" dirty="0" err="1">
                <a:latin typeface="Segoe UI Light" panose="020B0502040204020203" pitchFamily="34" charset="0"/>
              </a:rPr>
              <a:t>Teléfono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>
                <a:latin typeface="Segoe UI Light" panose="020B0502040204020203" pitchFamily="34" charset="0"/>
              </a:rPr>
              <a:t>072-727-6912 </a:t>
            </a:r>
            <a:r>
              <a:rPr lang="ja-JP" altLang="en-US" sz="1100" dirty="0">
                <a:latin typeface="Segoe UI Light" panose="020B0502040204020203" pitchFamily="34" charset="0"/>
              </a:rPr>
              <a:t>　</a:t>
            </a:r>
            <a:r>
              <a:rPr lang="en-US" altLang="ja-JP" sz="1100" dirty="0">
                <a:latin typeface="Segoe UI Light" panose="020B0502040204020203" pitchFamily="34" charset="0"/>
              </a:rPr>
              <a:t>E-mail</a:t>
            </a:r>
            <a:r>
              <a:rPr lang="ja-JP" altLang="en-US" sz="1100" dirty="0">
                <a:latin typeface="Segoe UI Light" panose="020B0502040204020203" pitchFamily="34" charset="0"/>
              </a:rPr>
              <a:t>：</a:t>
            </a:r>
            <a:r>
              <a:rPr lang="en-US" altLang="ja-JP" sz="1100" dirty="0" smtClean="0">
                <a:latin typeface="Segoe UI Light" panose="020B0502040204020203" pitchFamily="34" charset="0"/>
              </a:rPr>
              <a:t>info@mafga.or.jp</a:t>
            </a:r>
            <a:endParaRPr lang="en-US" altLang="ja-JP" sz="1100" dirty="0">
              <a:latin typeface="Segoe UI Light" panose="020B0502040204020203" pitchFamily="34" charset="0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17700" y="6647825"/>
            <a:ext cx="3486852" cy="1954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Data e horário: 24 de Janeiro de 2021 (Domingo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1:00 às 4:00 da tarde</a:t>
            </a:r>
          </a:p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Local: Centro Multicultural de Minoh (15 minutos </a:t>
            </a:r>
            <a:endParaRPr lang="pt-BR" altLang="ja-JP" sz="1100" dirty="0" smtClean="0"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        da </a:t>
            </a:r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estação de Kitasenri na Hankyu)</a:t>
            </a:r>
          </a:p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   562-0032 </a:t>
            </a:r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Minoh-shi Onoharanishi 5-3-36</a:t>
            </a:r>
          </a:p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※Favor reservar 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antecipadamente</a:t>
            </a:r>
          </a:p>
          <a:p>
            <a:r>
              <a:rPr lang="ja-JP" altLang="en-US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（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consultas podem ser realizadas online pelo </a:t>
            </a:r>
            <a:endParaRPr lang="pt-BR" altLang="ja-JP" sz="1100" dirty="0" smtClean="0"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Zoom)</a:t>
            </a:r>
            <a:endParaRPr lang="pt-BR" altLang="ja-JP" sz="1100" dirty="0"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Contato e reservas: 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MAFGA</a:t>
            </a:r>
          </a:p>
          <a:p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(Associação Internacional de Minoh)</a:t>
            </a:r>
          </a:p>
          <a:p>
            <a:r>
              <a:rPr lang="pt-BR" altLang="ja-JP" sz="1100" dirty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TEL: 072-727-6912 / E-mail: </a:t>
            </a:r>
            <a:r>
              <a:rPr lang="pt-BR" altLang="ja-JP" sz="1100" dirty="0" smtClean="0"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info@mafga.or.jp</a:t>
            </a:r>
            <a:endParaRPr lang="pt-BR" altLang="ja-JP" sz="1100" dirty="0"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989947" y="395583"/>
            <a:ext cx="949629" cy="323033"/>
            <a:chOff x="3070571" y="380343"/>
            <a:chExt cx="949629" cy="323033"/>
          </a:xfrm>
        </p:grpSpPr>
        <p:pic>
          <p:nvPicPr>
            <p:cNvPr id="75" name="Picture 2" descr="Z:\デスクトップ\g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571" y="380343"/>
              <a:ext cx="920643" cy="323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正方形/長方形 10"/>
            <p:cNvSpPr/>
            <p:nvPr/>
          </p:nvSpPr>
          <p:spPr>
            <a:xfrm>
              <a:off x="3075711" y="428723"/>
              <a:ext cx="94448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英語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/ English</a:t>
              </a:r>
              <a:endPara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453526" y="417781"/>
            <a:ext cx="941478" cy="324000"/>
            <a:chOff x="6792785" y="417323"/>
            <a:chExt cx="941478" cy="324000"/>
          </a:xfrm>
        </p:grpSpPr>
        <p:pic>
          <p:nvPicPr>
            <p:cNvPr id="3076" name="Picture 4" descr="Z:\デスクトップ\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2785" y="417323"/>
              <a:ext cx="941478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正方形/長方形 77"/>
            <p:cNvSpPr/>
            <p:nvPr/>
          </p:nvSpPr>
          <p:spPr>
            <a:xfrm>
              <a:off x="6829272" y="453919"/>
              <a:ext cx="88998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中国語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/ </a:t>
              </a:r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中文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2989947" y="2419175"/>
            <a:ext cx="920643" cy="323033"/>
            <a:chOff x="3029224" y="2409015"/>
            <a:chExt cx="920643" cy="323033"/>
          </a:xfrm>
        </p:grpSpPr>
        <p:pic>
          <p:nvPicPr>
            <p:cNvPr id="3074" name="Picture 2" descr="Z:\デスクトップ\g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9224" y="2409015"/>
              <a:ext cx="920643" cy="323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正方形/長方形 78"/>
            <p:cNvSpPr/>
            <p:nvPr/>
          </p:nvSpPr>
          <p:spPr>
            <a:xfrm>
              <a:off x="3057485" y="2456710"/>
              <a:ext cx="88998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韓</a:t>
              </a:r>
              <a:r>
                <a:rPr lang="ja-JP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国語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 </a:t>
              </a:r>
              <a:r>
                <a:rPr lang="ko-KR" altLang="ja-JP" sz="900" dirty="0" smtClean="0">
                  <a:latin typeface="Malgun Gothic" panose="020B0503020000020004" pitchFamily="34" charset="-127"/>
                  <a:ea typeface="Malgun Gothic" panose="020B0503020000020004" pitchFamily="34" charset="-127"/>
                </a:rPr>
                <a:t>한</a:t>
              </a:r>
              <a:r>
                <a:rPr lang="ko-KR" altLang="ja-JP" sz="900" u="sng" dirty="0">
                  <a:latin typeface="Malgun Gothic" panose="020B0503020000020004" pitchFamily="34" charset="-127"/>
                  <a:ea typeface="Malgun Gothic" panose="020B0503020000020004" pitchFamily="34" charset="-127"/>
                </a:rPr>
                <a:t>국</a:t>
              </a:r>
              <a:endParaRPr lang="ja-JP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431754" y="2193263"/>
            <a:ext cx="944815" cy="324000"/>
            <a:chOff x="6750407" y="2416972"/>
            <a:chExt cx="944815" cy="324000"/>
          </a:xfrm>
        </p:grpSpPr>
        <p:pic>
          <p:nvPicPr>
            <p:cNvPr id="3077" name="Picture 5" descr="Z:\デスクトップ\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407" y="2416972"/>
              <a:ext cx="932936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正方形/長方形 79"/>
            <p:cNvSpPr/>
            <p:nvPr/>
          </p:nvSpPr>
          <p:spPr>
            <a:xfrm>
              <a:off x="6803631" y="2476256"/>
              <a:ext cx="89159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タイ語</a:t>
              </a:r>
              <a:r>
                <a:rPr lang="en-US" altLang="ja-JP" sz="900" dirty="0"/>
                <a:t> / </a:t>
              </a:r>
              <a:r>
                <a:rPr lang="th-TH" altLang="ja-JP" sz="900" dirty="0"/>
                <a:t>ภาษาไทย</a:t>
              </a:r>
              <a:endParaRPr lang="ja-JP" altLang="ja-JP" sz="9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395407" y="4261961"/>
            <a:ext cx="1515183" cy="324000"/>
            <a:chOff x="2430780" y="4414361"/>
            <a:chExt cx="1515183" cy="324000"/>
          </a:xfrm>
        </p:grpSpPr>
        <p:pic>
          <p:nvPicPr>
            <p:cNvPr id="74" name="Picture 4" descr="Z:\デスクトップ\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0780" y="4414361"/>
              <a:ext cx="147977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正方形/長方形 80"/>
            <p:cNvSpPr/>
            <p:nvPr/>
          </p:nvSpPr>
          <p:spPr>
            <a:xfrm>
              <a:off x="2490115" y="4468565"/>
              <a:ext cx="145584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ベトナム語</a:t>
              </a:r>
              <a:r>
                <a:rPr lang="en-US" altLang="ja-JP" sz="900" dirty="0" smtClean="0"/>
                <a:t>/</a:t>
              </a:r>
              <a:r>
                <a:rPr lang="en-US" altLang="ja-JP" sz="9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vi-VN" altLang="ja-JP" sz="9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iến</a:t>
              </a:r>
              <a:r>
                <a:rPr lang="vi-VN" altLang="ja-JP" sz="9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g</a:t>
              </a:r>
              <a:r>
                <a:rPr lang="vi-VN" altLang="ja-JP" sz="9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ja-JP" sz="9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vi</a:t>
              </a:r>
              <a:r>
                <a:rPr lang="vi-VN" altLang="ja-JP" sz="9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ế</a:t>
              </a:r>
              <a:r>
                <a:rPr lang="ja-JP" altLang="en-US" sz="9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ｔ </a:t>
              </a:r>
              <a:r>
                <a:rPr lang="en-US" altLang="ja-JP" sz="900" dirty="0" err="1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nam</a:t>
              </a:r>
              <a:endParaRPr lang="ja-JP" altLang="ja-JP" sz="900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250242" y="6385860"/>
            <a:ext cx="1116623" cy="324000"/>
            <a:chOff x="6439468" y="6365577"/>
            <a:chExt cx="1196417" cy="324000"/>
          </a:xfrm>
        </p:grpSpPr>
        <p:pic>
          <p:nvPicPr>
            <p:cNvPr id="72" name="Picture 5" descr="Z:\デスクトップ\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9468" y="6365577"/>
              <a:ext cx="1196417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正方形/長方形 82"/>
            <p:cNvSpPr/>
            <p:nvPr/>
          </p:nvSpPr>
          <p:spPr>
            <a:xfrm>
              <a:off x="6484885" y="6408007"/>
              <a:ext cx="109036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フィリピン語</a:t>
              </a:r>
              <a:r>
                <a:rPr lang="en-US" altLang="ja-JP" sz="900" dirty="0" smtClean="0"/>
                <a:t>/Tagalog</a:t>
              </a:r>
              <a:endParaRPr lang="ja-JP" altLang="ja-JP" sz="9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506434" y="6375737"/>
            <a:ext cx="1421936" cy="323033"/>
            <a:chOff x="2644141" y="6403677"/>
            <a:chExt cx="1456877" cy="323033"/>
          </a:xfrm>
        </p:grpSpPr>
        <p:pic>
          <p:nvPicPr>
            <p:cNvPr id="77" name="Picture 2" descr="Z:\デスクトップ\gd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4141" y="6403677"/>
              <a:ext cx="1409782" cy="323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正方形/長方形 83"/>
            <p:cNvSpPr/>
            <p:nvPr/>
          </p:nvSpPr>
          <p:spPr>
            <a:xfrm>
              <a:off x="2704482" y="6461900"/>
              <a:ext cx="139653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ポルトガル語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/>
                <a:t>/ </a:t>
              </a:r>
              <a:r>
                <a:rPr lang="en-US" altLang="ja-JP" sz="900" dirty="0" err="1" smtClean="0"/>
                <a:t>Português</a:t>
              </a:r>
              <a:endParaRPr lang="ja-JP" altLang="ja-JP" sz="9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69151" y="8462648"/>
            <a:ext cx="1861779" cy="324000"/>
            <a:chOff x="2096803" y="8371208"/>
            <a:chExt cx="1899862" cy="324000"/>
          </a:xfrm>
        </p:grpSpPr>
        <p:pic>
          <p:nvPicPr>
            <p:cNvPr id="73" name="Picture 5" descr="Z:\デスクトップ\b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6803" y="8371208"/>
              <a:ext cx="1865357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正方形/長方形 84"/>
            <p:cNvSpPr/>
            <p:nvPr/>
          </p:nvSpPr>
          <p:spPr>
            <a:xfrm>
              <a:off x="2194569" y="8424931"/>
              <a:ext cx="180209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インドネシア語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/>
                <a:t>/ Bahasa Indonesia</a:t>
              </a:r>
              <a:endParaRPr lang="ja-JP" altLang="ja-JP" sz="900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5998694" y="8473632"/>
            <a:ext cx="1362378" cy="324000"/>
            <a:chOff x="6262701" y="8399051"/>
            <a:chExt cx="1362378" cy="324000"/>
          </a:xfrm>
        </p:grpSpPr>
        <p:pic>
          <p:nvPicPr>
            <p:cNvPr id="71" name="Picture 4" descr="Z:\デスクトップ\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701" y="8399051"/>
              <a:ext cx="1355887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正方形/長方形 85"/>
            <p:cNvSpPr/>
            <p:nvPr/>
          </p:nvSpPr>
          <p:spPr>
            <a:xfrm>
              <a:off x="6313501" y="8445635"/>
              <a:ext cx="131157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ネパール語</a:t>
              </a:r>
              <a:r>
                <a:rPr lang="en-US" altLang="ja-JP" sz="900" dirty="0"/>
                <a:t> / </a:t>
              </a:r>
              <a:r>
                <a:rPr lang="en-US" altLang="ja-JP" sz="900" dirty="0" err="1"/>
                <a:t>नेपाली</a:t>
              </a:r>
              <a:r>
                <a:rPr lang="en-US" altLang="ja-JP" sz="900" dirty="0"/>
                <a:t> </a:t>
              </a:r>
              <a:r>
                <a:rPr lang="en-US" altLang="ja-JP" sz="900" dirty="0" err="1"/>
                <a:t>भाषा</a:t>
              </a:r>
              <a:endParaRPr lang="ja-JP" altLang="ja-JP" sz="900" dirty="0"/>
            </a:p>
          </p:txBody>
        </p:sp>
      </p:grpSp>
      <p:sp>
        <p:nvSpPr>
          <p:cNvPr id="88" name="正方形/長方形 87"/>
          <p:cNvSpPr/>
          <p:nvPr/>
        </p:nvSpPr>
        <p:spPr>
          <a:xfrm>
            <a:off x="3910522" y="8759336"/>
            <a:ext cx="34999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altLang="ja-JP" sz="1100" dirty="0"/>
              <a:t>समय</a:t>
            </a:r>
            <a:r>
              <a:rPr lang="ja-JP" altLang="hi-IN" sz="1100" dirty="0"/>
              <a:t>：</a:t>
            </a:r>
            <a:r>
              <a:rPr lang="hi-IN" altLang="ja-JP" sz="1100" dirty="0"/>
              <a:t>२०२१ साल जनवरी २४ तारिक (आइतवार) १३:०० ~ १६:०० </a:t>
            </a:r>
          </a:p>
          <a:p>
            <a:r>
              <a:rPr lang="hi-IN" altLang="ja-JP" sz="1100" dirty="0"/>
              <a:t>स्थान</a:t>
            </a:r>
            <a:r>
              <a:rPr lang="ja-JP" altLang="hi-IN" sz="1100" dirty="0"/>
              <a:t>：</a:t>
            </a:r>
            <a:r>
              <a:rPr lang="hi-IN" altLang="ja-JP" sz="1100" dirty="0"/>
              <a:t>मिनॊओशि ताबून्नका कोउरयू सन्ता (हान्क्यु "कीतासेनरी 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</a:t>
            </a:r>
            <a:r>
              <a:rPr lang="hi-IN" altLang="ja-JP" sz="1100" dirty="0" smtClean="0"/>
              <a:t>" </a:t>
            </a:r>
            <a:r>
              <a:rPr lang="hi-IN" altLang="ja-JP" sz="1100" dirty="0"/>
              <a:t>स्टेशन बाट बसमा १५ मिनेट)</a:t>
            </a:r>
          </a:p>
          <a:p>
            <a:r>
              <a:rPr lang="hi-IN" altLang="ja-JP" sz="1100" dirty="0"/>
              <a:t>५६२-००३२ मिनोओशि ओनोहारा नीशी ५-२-३६ </a:t>
            </a:r>
          </a:p>
          <a:p>
            <a:r>
              <a:rPr lang="hi-IN" altLang="ja-JP" sz="1100" dirty="0"/>
              <a:t>सोधपुछ /आवेदन : मिनोऑशि कोकुसाई कोउर्यू क्यौकाई 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hi-IN" altLang="ja-JP" sz="1100" dirty="0" smtClean="0"/>
              <a:t>(</a:t>
            </a:r>
            <a:r>
              <a:rPr lang="en-US" altLang="ja-JP" sz="1100" dirty="0"/>
              <a:t>MAFGA)</a:t>
            </a:r>
          </a:p>
          <a:p>
            <a:r>
              <a:rPr lang="hi-IN" altLang="ja-JP" sz="1100" dirty="0"/>
              <a:t>फोन : ०७२-७२७-६९१२  </a:t>
            </a:r>
            <a:r>
              <a:rPr lang="en-US" altLang="ja-JP" sz="1100" dirty="0" smtClean="0"/>
              <a:t>E</a:t>
            </a:r>
            <a:r>
              <a:rPr lang="en-US" altLang="ja-JP" sz="1100" dirty="0"/>
              <a:t>-</a:t>
            </a:r>
            <a:r>
              <a:rPr lang="en-US" altLang="ja-JP" sz="1100" dirty="0" smtClean="0"/>
              <a:t>mail </a:t>
            </a:r>
            <a:r>
              <a:rPr lang="en-US" altLang="ja-JP" sz="1100" dirty="0"/>
              <a:t>: info@mafga.or.jp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3939577" y="4484120"/>
            <a:ext cx="3441815" cy="187154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6237795" y="4337916"/>
            <a:ext cx="1270418" cy="323033"/>
            <a:chOff x="6553200" y="4385786"/>
            <a:chExt cx="1170315" cy="323033"/>
          </a:xfrm>
        </p:grpSpPr>
        <p:pic>
          <p:nvPicPr>
            <p:cNvPr id="70" name="Picture 2" descr="Z:\デスクトップ\gd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4385786"/>
              <a:ext cx="1082685" cy="323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正方形/長方形 81"/>
            <p:cNvSpPr/>
            <p:nvPr/>
          </p:nvSpPr>
          <p:spPr>
            <a:xfrm>
              <a:off x="6580253" y="4435369"/>
              <a:ext cx="114326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スペイン語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 smtClean="0"/>
                <a:t>/</a:t>
              </a:r>
              <a:r>
                <a:rPr lang="en-US" altLang="ja-JP" sz="900" dirty="0" err="1" smtClean="0"/>
                <a:t>Español</a:t>
              </a:r>
              <a:endParaRPr lang="ja-JP" altLang="ja-JP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7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7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1AB9D3B3-C864-4D33-86DD-8BCA8018B673}" vid="{F68D0221-22D9-4066-842D-C62C8552058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37</Template>
  <TotalTime>0</TotalTime>
  <Words>700</Words>
  <Application>Microsoft Office PowerPoint</Application>
  <PresentationFormat>ユーザー設定</PresentationFormat>
  <Paragraphs>101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20" baseType="lpstr">
      <vt:lpstr>Malgun Gothic</vt:lpstr>
      <vt:lpstr>Meiryo UI</vt:lpstr>
      <vt:lpstr>ＭＳ Ｐゴシック</vt:lpstr>
      <vt:lpstr>ＭＳ 明朝</vt:lpstr>
      <vt:lpstr>SimSun</vt:lpstr>
      <vt:lpstr>游ゴシック</vt:lpstr>
      <vt:lpstr>Arial</vt:lpstr>
      <vt:lpstr>Calibri</vt:lpstr>
      <vt:lpstr>Calibri Light</vt:lpstr>
      <vt:lpstr>Century</vt:lpstr>
      <vt:lpstr>Cordia New</vt:lpstr>
      <vt:lpstr>Mangal</vt:lpstr>
      <vt:lpstr>Segoe UI Light</vt:lpstr>
      <vt:lpstr>Tahoma</vt:lpstr>
      <vt:lpstr>Times New Roman</vt:lpstr>
      <vt:lpstr>Verdana</vt:lpstr>
      <vt:lpstr>37</vt:lpstr>
      <vt:lpstr>文書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2013-07-04T12:03:22Z</dcterms:created>
  <dcterms:modified xsi:type="dcterms:W3CDTF">2020-11-26T03:53:06Z</dcterms:modified>
</cp:coreProperties>
</file>